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32"/>
  </p:notesMasterIdLst>
  <p:handoutMasterIdLst>
    <p:handoutMasterId r:id="rId33"/>
  </p:handoutMasterIdLst>
  <p:sldIdLst>
    <p:sldId id="343" r:id="rId3"/>
    <p:sldId id="332" r:id="rId4"/>
    <p:sldId id="381" r:id="rId5"/>
    <p:sldId id="346" r:id="rId6"/>
    <p:sldId id="349" r:id="rId7"/>
    <p:sldId id="350" r:id="rId8"/>
    <p:sldId id="348" r:id="rId9"/>
    <p:sldId id="344" r:id="rId10"/>
    <p:sldId id="352" r:id="rId11"/>
    <p:sldId id="351" r:id="rId12"/>
    <p:sldId id="378" r:id="rId13"/>
    <p:sldId id="379" r:id="rId14"/>
    <p:sldId id="354" r:id="rId15"/>
    <p:sldId id="365" r:id="rId16"/>
    <p:sldId id="367" r:id="rId17"/>
    <p:sldId id="366" r:id="rId18"/>
    <p:sldId id="368" r:id="rId19"/>
    <p:sldId id="364" r:id="rId20"/>
    <p:sldId id="372" r:id="rId21"/>
    <p:sldId id="374" r:id="rId22"/>
    <p:sldId id="375" r:id="rId23"/>
    <p:sldId id="377" r:id="rId24"/>
    <p:sldId id="380" r:id="rId25"/>
    <p:sldId id="355" r:id="rId26"/>
    <p:sldId id="357" r:id="rId27"/>
    <p:sldId id="359" r:id="rId28"/>
    <p:sldId id="360" r:id="rId29"/>
    <p:sldId id="358" r:id="rId30"/>
    <p:sldId id="363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81"/>
            <p14:sldId id="346"/>
            <p14:sldId id="349"/>
            <p14:sldId id="350"/>
            <p14:sldId id="348"/>
            <p14:sldId id="344"/>
            <p14:sldId id="352"/>
            <p14:sldId id="351"/>
            <p14:sldId id="378"/>
            <p14:sldId id="379"/>
            <p14:sldId id="354"/>
            <p14:sldId id="365"/>
            <p14:sldId id="367"/>
            <p14:sldId id="366"/>
            <p14:sldId id="368"/>
            <p14:sldId id="364"/>
            <p14:sldId id="372"/>
            <p14:sldId id="374"/>
            <p14:sldId id="375"/>
            <p14:sldId id="377"/>
            <p14:sldId id="380"/>
            <p14:sldId id="355"/>
            <p14:sldId id="357"/>
            <p14:sldId id="359"/>
            <p14:sldId id="360"/>
            <p14:sldId id="358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419AA-736A-4DA2-8966-90FCF38E72C6}" v="333" dt="2019-11-05T00:27:13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85" autoAdjust="0"/>
    <p:restoredTop sz="97586" autoAdjust="0"/>
  </p:normalViewPr>
  <p:slideViewPr>
    <p:cSldViewPr snapToGrid="0">
      <p:cViewPr varScale="1">
        <p:scale>
          <a:sx n="135" d="100"/>
          <a:sy n="135" d="100"/>
        </p:scale>
        <p:origin x="44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91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6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9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9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6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s.msdn.microsoft.com/virtual_pc_guy/2010/05/14/hyper-v-and-dynamic-mac-address-regenera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sql/sql-server-2008-r2/ms187912(v=sql.105)?redirectedfrom=MSD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PASS Speaker Idol 2019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 err="1"/>
              <a:t>Spooooooky</a:t>
            </a:r>
            <a:r>
              <a:rPr lang="en-US" dirty="0"/>
              <a:t>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ways this could happen!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Any Failover to FCI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Upgrade/Migration to new hardware/platform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Change the tier of Azure SQL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Docker run without explicit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On startup of VM in VMWare or </a:t>
            </a:r>
            <a:r>
              <a:rPr lang="en-US" sz="3000" b="1" dirty="0" err="1"/>
              <a:t>HyperV</a:t>
            </a:r>
            <a:endParaRPr lang="en-US" sz="3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/>
                </a:solidFill>
              </a:rPr>
              <a:t>Any change to the NIC’s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 change could even happen on startup!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VMWare</a:t>
            </a:r>
            <a:r>
              <a:rPr lang="en-US" sz="2800" dirty="0"/>
              <a:t>: “The MAC address of a powered-off virtual machine is not remembered. Thus it is possible that when a virtual machine is powered on again </a:t>
            </a:r>
            <a:r>
              <a:rPr lang="en-US" sz="2800" b="1" dirty="0"/>
              <a:t>it can get a different MAC address.” </a:t>
            </a:r>
            <a:r>
              <a:rPr lang="en-US" sz="1200" dirty="0">
                <a:hlinkClick r:id="rId3"/>
              </a:rPr>
              <a:t>https://kb.vmware.com/s/article/219</a:t>
            </a:r>
            <a:br>
              <a:rPr lang="en-US" sz="1200" dirty="0"/>
            </a:b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b="1" dirty="0"/>
              <a:t>Hyper-V</a:t>
            </a:r>
            <a:r>
              <a:rPr lang="en-US" sz="2800" dirty="0"/>
              <a:t> will generate an initial MAC address for the network adapter, and it </a:t>
            </a:r>
            <a:r>
              <a:rPr lang="en-US" sz="2800" b="1" dirty="0"/>
              <a:t>will regenerate the MAC address if it believes it is necessary.” </a:t>
            </a:r>
            <a:r>
              <a:rPr lang="en-US" sz="1200" dirty="0">
                <a:hlinkClick r:id="rId4"/>
              </a:rPr>
              <a:t>https://blogs.msdn.microsoft.com/virtual_pc_guy/2010/05/14/hyper-v-and-dynamic-mac-address-regeneration/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789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3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534864" cy="3418230"/>
          </a:xfrm>
        </p:spPr>
        <p:txBody>
          <a:bodyPr/>
          <a:lstStyle/>
          <a:p>
            <a:r>
              <a:rPr lang="en-US" sz="4400" dirty="0"/>
              <a:t>Behold, the </a:t>
            </a:r>
            <a:r>
              <a:rPr lang="en-US" sz="4400" b="1" dirty="0"/>
              <a:t>shocking foreign key behavior!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972C-E2FC-4CBB-8491-AD1B7386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51" y="2676525"/>
            <a:ext cx="6920298" cy="23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Add a Foreign Key </a:t>
            </a:r>
          </a:p>
          <a:p>
            <a:r>
              <a:rPr lang="en-US" sz="3200" dirty="0"/>
              <a:t>on Table2.</a:t>
            </a:r>
            <a:r>
              <a:rPr lang="en-US" sz="3200" b="1" dirty="0"/>
              <a:t>table1id</a:t>
            </a:r>
            <a:r>
              <a:rPr lang="en-US" sz="3200" dirty="0"/>
              <a:t>,</a:t>
            </a:r>
          </a:p>
          <a:p>
            <a:r>
              <a:rPr lang="en-US" sz="3200" dirty="0"/>
              <a:t>referencing </a:t>
            </a:r>
            <a:r>
              <a:rPr lang="en-US" sz="3200" b="1" dirty="0"/>
              <a:t>table1.id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10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a Foreign Key, Same 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DEFC-59C5-4A62-A4F3-D3FB24DC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32" y="2654710"/>
            <a:ext cx="6257644" cy="122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EB22F-E5ED-4455-AA3C-AC50E5462070}"/>
              </a:ext>
            </a:extLst>
          </p:cNvPr>
          <p:cNvSpPr/>
          <p:nvPr/>
        </p:nvSpPr>
        <p:spPr>
          <a:xfrm>
            <a:off x="312743" y="3768369"/>
            <a:ext cx="7803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Adding a FK reduced the cost from </a:t>
            </a:r>
            <a:br>
              <a:rPr lang="en-US" sz="2800" dirty="0"/>
            </a:br>
            <a:r>
              <a:rPr lang="en-US" sz="2800" dirty="0"/>
              <a:t>1.25 to 0.37 </a:t>
            </a:r>
            <a:r>
              <a:rPr lang="en-US" sz="2800" i="1" dirty="0"/>
              <a:t>without changing code or indexes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85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Gone!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000" dirty="0"/>
              <a:t>Adding a FK reduced the cost from 1.25 to 0.37 </a:t>
            </a:r>
            <a:r>
              <a:rPr lang="en-US" sz="4000" i="1" dirty="0"/>
              <a:t>without changing code or indexes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399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721527" cy="614029"/>
          </a:xfrm>
        </p:spPr>
        <p:txBody>
          <a:bodyPr/>
          <a:lstStyle/>
          <a:p>
            <a:r>
              <a:rPr lang="en-US" dirty="0"/>
              <a:t>Spooky Aside… on a Night Like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Once, this trick demo didn’t work.</a:t>
            </a:r>
          </a:p>
          <a:p>
            <a:r>
              <a:rPr lang="en-US" sz="3200" dirty="0"/>
              <a:t>Both scans stayed despite my FK. Why?</a:t>
            </a:r>
          </a:p>
        </p:txBody>
      </p:sp>
    </p:spTree>
    <p:extLst>
      <p:ext uri="{BB962C8B-B14F-4D97-AF65-F5344CB8AC3E}">
        <p14:creationId xmlns:p14="http://schemas.microsoft.com/office/powerpoint/2010/main" val="15665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Spooky Aside on a Night Like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Why might this not work in a demo?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D27F-01FE-4BD9-8DA9-639B16BA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1837373"/>
            <a:ext cx="7655545" cy="32299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E118AF-5F0D-4938-AC15-DE17C1ECB0E3}"/>
              </a:ext>
            </a:extLst>
          </p:cNvPr>
          <p:cNvSpPr/>
          <p:nvPr/>
        </p:nvSpPr>
        <p:spPr>
          <a:xfrm>
            <a:off x="4106833" y="4732901"/>
            <a:ext cx="285791" cy="2589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5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7" y="452224"/>
            <a:ext cx="2131099" cy="9608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Spooky</a:t>
            </a:r>
            <a:br>
              <a:rPr lang="en-US" dirty="0"/>
            </a:br>
            <a:r>
              <a:rPr lang="en-US" dirty="0"/>
              <a:t>SQL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5575" y="372537"/>
            <a:ext cx="6057899" cy="39020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Scary Stories on How to Avoid:</a:t>
            </a:r>
          </a:p>
          <a:p>
            <a:r>
              <a:rPr lang="en-US" sz="3000" dirty="0"/>
              <a:t>FRIGHTENING nonsequential </a:t>
            </a:r>
            <a:r>
              <a:rPr lang="en-US" sz="3000" dirty="0" err="1"/>
              <a:t>newsequentialid</a:t>
            </a:r>
            <a:r>
              <a:rPr lang="en-US" sz="3000" dirty="0"/>
              <a:t>() GUIDs</a:t>
            </a:r>
          </a:p>
          <a:p>
            <a:r>
              <a:rPr lang="en-US" sz="3000" dirty="0"/>
              <a:t>SHOCKING foreign key behavior</a:t>
            </a:r>
          </a:p>
          <a:p>
            <a:r>
              <a:rPr lang="en-US" sz="3000" dirty="0"/>
              <a:t>Duplicate primary key TERROR</a:t>
            </a:r>
          </a:p>
          <a:p>
            <a:pPr marL="0" indent="0">
              <a:buNone/>
            </a:pPr>
            <a:br>
              <a:rPr lang="en-US" sz="3000" dirty="0"/>
            </a:br>
            <a:r>
              <a:rPr lang="en-US" sz="3100" i="1" dirty="0"/>
              <a:t>Features of night, brought to light!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9575" y="1173409"/>
            <a:ext cx="8580898" cy="341823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NOCHECK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dbo.table1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endParaRPr lang="en-US" sz="3200" dirty="0"/>
          </a:p>
          <a:p>
            <a:r>
              <a:rPr lang="en-US" sz="3200" dirty="0"/>
              <a:t>FK is created, enabled, but not trusted.</a:t>
            </a:r>
          </a:p>
        </p:txBody>
      </p:sp>
    </p:spTree>
    <p:extLst>
      <p:ext uri="{BB962C8B-B14F-4D97-AF65-F5344CB8AC3E}">
        <p14:creationId xmlns:p14="http://schemas.microsoft.com/office/powerpoint/2010/main" val="8117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Check </a:t>
            </a:r>
            <a:r>
              <a:rPr lang="en-US" dirty="0" err="1"/>
              <a:t>Check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0" y="1173409"/>
            <a:ext cx="8481212" cy="3418230"/>
          </a:xfrm>
        </p:spPr>
        <p:txBody>
          <a:bodyPr/>
          <a:lstStyle/>
          <a:p>
            <a:r>
              <a:rPr lang="en-US" sz="3200" dirty="0"/>
              <a:t>Instead of what normally follows: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dbo.table2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00"/>
                </a:solidFill>
              </a:rPr>
              <a:t>What you need is:</a:t>
            </a:r>
          </a:p>
          <a:p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</a:p>
          <a:p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CONSTRAINT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FK_table2_table1; </a:t>
            </a:r>
          </a:p>
        </p:txBody>
      </p:sp>
    </p:spTree>
    <p:extLst>
      <p:ext uri="{BB962C8B-B14F-4D97-AF65-F5344CB8AC3E}">
        <p14:creationId xmlns:p14="http://schemas.microsoft.com/office/powerpoint/2010/main" val="31899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NOT </a:t>
            </a:r>
            <a:r>
              <a:rPr lang="en-US" dirty="0" err="1"/>
              <a:t>not_trusted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After executing WITH CHECK </a:t>
            </a:r>
            <a:r>
              <a:rPr lang="en-US" sz="3200" dirty="0" err="1"/>
              <a:t>CHECK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0418-8A13-46BC-875E-8525C2E6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1" y="1759131"/>
            <a:ext cx="7903915" cy="32919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8CB136-7613-4CBC-B2F9-A3C78C9F2DBB}"/>
              </a:ext>
            </a:extLst>
          </p:cNvPr>
          <p:cNvSpPr/>
          <p:nvPr/>
        </p:nvSpPr>
        <p:spPr>
          <a:xfrm>
            <a:off x="3957856" y="4679995"/>
            <a:ext cx="307481" cy="30223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17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primary key entries?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</a:t>
            </a:r>
            <a:r>
              <a:rPr lang="en-US" sz="3200" b="1" dirty="0"/>
              <a:t>invoice</a:t>
            </a:r>
            <a:r>
              <a:rPr lang="en-US" sz="3200" dirty="0"/>
              <a:t> or </a:t>
            </a:r>
            <a:r>
              <a:rPr lang="en-US" sz="3200" b="1" dirty="0"/>
              <a:t>line item</a:t>
            </a:r>
            <a:r>
              <a:rPr lang="en-US" sz="3200" dirty="0"/>
              <a:t> or </a:t>
            </a:r>
            <a:r>
              <a:rPr lang="en-US" sz="3200" b="1" dirty="0"/>
              <a:t>reference</a:t>
            </a:r>
            <a:r>
              <a:rPr lang="en-US" sz="3200" dirty="0"/>
              <a:t> </a:t>
            </a:r>
            <a:r>
              <a:rPr lang="en-US" sz="3200" b="1" dirty="0"/>
              <a:t>num</a:t>
            </a:r>
            <a:r>
              <a:rPr lang="en-US" sz="3200" dirty="0"/>
              <a:t> system like this:</a:t>
            </a:r>
          </a:p>
          <a:p>
            <a:r>
              <a:rPr lang="en-US" sz="3200" b="1" dirty="0" err="1"/>
              <a:t>YearInvoice.LineItem</a:t>
            </a:r>
            <a:endParaRPr lang="en-US" sz="3200" b="1" dirty="0"/>
          </a:p>
          <a:p>
            <a:r>
              <a:rPr lang="en-US" sz="2800" dirty="0"/>
              <a:t>For example:</a:t>
            </a:r>
          </a:p>
          <a:p>
            <a:r>
              <a:rPr lang="en-US" sz="2800" dirty="0"/>
              <a:t>2019000000100.001</a:t>
            </a:r>
          </a:p>
          <a:p>
            <a:r>
              <a:rPr lang="en-US" sz="2800" dirty="0"/>
              <a:t>2019000000100.002</a:t>
            </a:r>
          </a:p>
          <a:p>
            <a:r>
              <a:rPr lang="en-US" sz="2800" dirty="0"/>
              <a:t>2019000000100.003…</a:t>
            </a:r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251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Float/real is a </a:t>
            </a:r>
            <a:r>
              <a:rPr lang="en-US" i="1" dirty="0"/>
              <a:t>floating point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000" dirty="0"/>
              <a:t>Approximate numeric data types </a:t>
            </a:r>
            <a:br>
              <a:rPr lang="en-US" sz="4000" dirty="0"/>
            </a:br>
            <a:r>
              <a:rPr lang="en-US" sz="4000" b="1" dirty="0"/>
              <a:t>do not store the exact values.</a:t>
            </a:r>
          </a:p>
        </p:txBody>
      </p:sp>
    </p:spTree>
    <p:extLst>
      <p:ext uri="{BB962C8B-B14F-4D97-AF65-F5344CB8AC3E}">
        <p14:creationId xmlns:p14="http://schemas.microsoft.com/office/powerpoint/2010/main" val="1736812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Only use float </a:t>
            </a:r>
            <a:r>
              <a:rPr lang="en-US" sz="3600" b="1" dirty="0"/>
              <a:t>if</a:t>
            </a:r>
            <a:r>
              <a:rPr lang="en-US" sz="3600" dirty="0"/>
              <a:t> the max precision of decimal (38 digits!) </a:t>
            </a:r>
            <a:r>
              <a:rPr lang="en-US" sz="3600" b="1" dirty="0"/>
              <a:t>is insufficient </a:t>
            </a:r>
            <a:r>
              <a:rPr lang="en-US" sz="3600" dirty="0"/>
              <a:t>and you’re also ok with </a:t>
            </a:r>
            <a:r>
              <a:rPr lang="en-US" sz="3600" b="1" dirty="0"/>
              <a:t>rounded results</a:t>
            </a:r>
            <a:r>
              <a:rPr lang="en-US" sz="3600" dirty="0"/>
              <a:t>!</a:t>
            </a:r>
          </a:p>
          <a:p>
            <a:r>
              <a:rPr lang="en-US" sz="3600" dirty="0"/>
              <a:t>Further warnings from Microsoft Docs: </a:t>
            </a:r>
          </a:p>
          <a:p>
            <a:r>
              <a:rPr lang="en-US" sz="3200" dirty="0"/>
              <a:t>“</a:t>
            </a:r>
            <a:r>
              <a:rPr lang="en-US" sz="3200" b="1" dirty="0"/>
              <a:t>Avoid using float/real columns in WHERE clause</a:t>
            </a:r>
            <a:r>
              <a:rPr lang="en-US" sz="3200" dirty="0"/>
              <a:t>, especially = and &lt;&gt; operators.” </a:t>
            </a:r>
            <a:r>
              <a:rPr lang="en-US" sz="1100" dirty="0">
                <a:hlinkClick r:id="rId3"/>
              </a:rPr>
              <a:t>https://docs.microsoft.com/en-us/previous-versions/sql/sql-server-2008-r2/ms187912(v=sql.105)?redirectedfrom=MSDN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642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Lab - float as pk </a:t>
            </a:r>
            <a:r>
              <a:rPr lang="en-US" sz="3200" dirty="0" err="1"/>
              <a:t>problems.sql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586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168A0-8367-401A-B060-482178643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800" dirty="0"/>
              <a:t>Hopefully you are all not too scared to enjoy the rest of PASS Summit 2019!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13CEB-3FEC-4910-AE4C-F012B05D1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5446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1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b="1" dirty="0"/>
              <a:t>Behold, the fright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AB6D7-686C-465D-82FA-95F1E434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3" y="1812618"/>
            <a:ext cx="7363853" cy="26483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AE781F-6EC8-490C-8A20-43D4EDF2BB0C}"/>
              </a:ext>
            </a:extLst>
          </p:cNvPr>
          <p:cNvSpPr/>
          <p:nvPr/>
        </p:nvSpPr>
        <p:spPr>
          <a:xfrm>
            <a:off x="5158159" y="2362200"/>
            <a:ext cx="2634587" cy="514350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D1BB8-F2BA-40B2-8490-996920BF43EC}"/>
              </a:ext>
            </a:extLst>
          </p:cNvPr>
          <p:cNvSpPr/>
          <p:nvPr/>
        </p:nvSpPr>
        <p:spPr>
          <a:xfrm>
            <a:off x="1351254" y="2028825"/>
            <a:ext cx="2411121" cy="514350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Ran some inserts, </a:t>
            </a:r>
          </a:p>
          <a:p>
            <a:r>
              <a:rPr lang="en-US" sz="4000" dirty="0"/>
              <a:t>caused some things to happen, </a:t>
            </a:r>
          </a:p>
          <a:p>
            <a:r>
              <a:rPr lang="en-US" sz="4000" dirty="0"/>
              <a:t>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91E93-C209-45D3-BAE7-CB770C02B6BB}"/>
              </a:ext>
            </a:extLst>
          </p:cNvPr>
          <p:cNvSpPr/>
          <p:nvPr/>
        </p:nvSpPr>
        <p:spPr>
          <a:xfrm>
            <a:off x="4648200" y="3552825"/>
            <a:ext cx="4332688" cy="885825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C313C0-5B14-439C-B26D-C2707139CC46}"/>
              </a:ext>
            </a:extLst>
          </p:cNvPr>
          <p:cNvCxnSpPr/>
          <p:nvPr/>
        </p:nvCxnSpPr>
        <p:spPr>
          <a:xfrm>
            <a:off x="4690110" y="2712998"/>
            <a:ext cx="0" cy="1123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A300C-764C-489D-8771-6FF7A3CB37D6}"/>
              </a:ext>
            </a:extLst>
          </p:cNvPr>
          <p:cNvCxnSpPr>
            <a:cxnSpLocks/>
          </p:cNvCxnSpPr>
          <p:nvPr/>
        </p:nvCxnSpPr>
        <p:spPr>
          <a:xfrm>
            <a:off x="4697730" y="3988479"/>
            <a:ext cx="0" cy="7828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BA56A-96F7-4743-8018-603F11BA13B4}"/>
              </a:ext>
            </a:extLst>
          </p:cNvPr>
          <p:cNvCxnSpPr/>
          <p:nvPr/>
        </p:nvCxnSpPr>
        <p:spPr>
          <a:xfrm>
            <a:off x="4603750" y="3988479"/>
            <a:ext cx="19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0B2EE0-965E-4832-8B3F-CEA3470F72E1}"/>
              </a:ext>
            </a:extLst>
          </p:cNvPr>
          <p:cNvCxnSpPr>
            <a:cxnSpLocks/>
          </p:cNvCxnSpPr>
          <p:nvPr/>
        </p:nvCxnSpPr>
        <p:spPr>
          <a:xfrm>
            <a:off x="864870" y="2712998"/>
            <a:ext cx="0" cy="20583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0.00035 0.379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Nonsequential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UuidCreateSequential</a:t>
            </a:r>
            <a:r>
              <a:rPr lang="en-US" sz="3600" dirty="0"/>
              <a:t> is based on the </a:t>
            </a:r>
            <a:r>
              <a:rPr lang="en-US" sz="3600" b="1" dirty="0"/>
              <a:t>MAC address of the NIC</a:t>
            </a:r>
            <a:r>
              <a:rPr lang="en-US" sz="3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Newsequentialid</a:t>
            </a:r>
            <a:r>
              <a:rPr lang="en-US" sz="3600" dirty="0"/>
              <a:t>() seed can change on any change to the server NIC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5199</TotalTime>
  <Words>645</Words>
  <Application>Microsoft Office PowerPoint</Application>
  <PresentationFormat>On-screen Show (16:9)</PresentationFormat>
  <Paragraphs>127</Paragraphs>
  <Slides>29</Slides>
  <Notes>24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Spooooooky SQL</vt:lpstr>
      <vt:lpstr>Spooky SQL Stories </vt:lpstr>
      <vt:lpstr>PowerPoint Presentation</vt:lpstr>
      <vt:lpstr>Fright #1</vt:lpstr>
      <vt:lpstr>Consequential newsequentialid()</vt:lpstr>
      <vt:lpstr>Consequential newsequentialid()</vt:lpstr>
      <vt:lpstr>Consequential newsequentialid()</vt:lpstr>
      <vt:lpstr>PowerPoint Presentation</vt:lpstr>
      <vt:lpstr>Consequential Nonsequential</vt:lpstr>
      <vt:lpstr>Too many ways this could happen!</vt:lpstr>
      <vt:lpstr>MAC change could even happen on startup!</vt:lpstr>
      <vt:lpstr>PowerPoint Presentation</vt:lpstr>
      <vt:lpstr>Fright #2</vt:lpstr>
      <vt:lpstr>Foreign Keys Magic</vt:lpstr>
      <vt:lpstr>Foreign Keys Magic</vt:lpstr>
      <vt:lpstr>Added a Foreign Key, Same Query</vt:lpstr>
      <vt:lpstr>It’s Gone!</vt:lpstr>
      <vt:lpstr>Spooky Aside… on a Night Like This</vt:lpstr>
      <vt:lpstr>Spooky Aside on a Night Like This</vt:lpstr>
      <vt:lpstr>Ever seen SSMS script out a FK like this?</vt:lpstr>
      <vt:lpstr>Mic Check Check </vt:lpstr>
      <vt:lpstr>Now NOT not_trusted</vt:lpstr>
      <vt:lpstr>PowerPoint Presentation</vt:lpstr>
      <vt:lpstr>Fright #3</vt:lpstr>
      <vt:lpstr>Duplicate primary key entries?</vt:lpstr>
      <vt:lpstr>Float/real is a floating point</vt:lpstr>
      <vt:lpstr>You Were Warned</vt:lpstr>
      <vt:lpstr>Float as PK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Assaf</cp:lastModifiedBy>
  <cp:revision>1187</cp:revision>
  <dcterms:created xsi:type="dcterms:W3CDTF">2013-07-12T18:23:55Z</dcterms:created>
  <dcterms:modified xsi:type="dcterms:W3CDTF">2019-11-08T21:31:52Z</dcterms:modified>
</cp:coreProperties>
</file>